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6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86" y="-4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3B54-FBB4-46B5-A105-56ADD560B3E6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FCE4-5299-43B5-9B3D-6CFCD987A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37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3B54-FBB4-46B5-A105-56ADD560B3E6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FCE4-5299-43B5-9B3D-6CFCD987A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261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3B54-FBB4-46B5-A105-56ADD560B3E6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FCE4-5299-43B5-9B3D-6CFCD987A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184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3B54-FBB4-46B5-A105-56ADD560B3E6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FCE4-5299-43B5-9B3D-6CFCD987A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425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3B54-FBB4-46B5-A105-56ADD560B3E6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FCE4-5299-43B5-9B3D-6CFCD987A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474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3B54-FBB4-46B5-A105-56ADD560B3E6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FCE4-5299-43B5-9B3D-6CFCD987A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358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3B54-FBB4-46B5-A105-56ADD560B3E6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FCE4-5299-43B5-9B3D-6CFCD987A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030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3B54-FBB4-46B5-A105-56ADD560B3E6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FCE4-5299-43B5-9B3D-6CFCD987A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3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3B54-FBB4-46B5-A105-56ADD560B3E6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FCE4-5299-43B5-9B3D-6CFCD987A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242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3B54-FBB4-46B5-A105-56ADD560B3E6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FCE4-5299-43B5-9B3D-6CFCD987A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823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3B54-FBB4-46B5-A105-56ADD560B3E6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FCE4-5299-43B5-9B3D-6CFCD987A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582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73B54-FBB4-46B5-A105-56ADD560B3E6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9FCE4-5299-43B5-9B3D-6CFCD987A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60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КРАТКОВРЕМЕННАЯ И ДЛИТЕЛЬНАЯ ЭЛЕКТРИЧЕСКАЯ ПРОЧНОСТЬ ВНУТРЕННЕЙ ИЗОЛЯЦИИ ЭЛЕКТРОУСТАНОВОК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4437112"/>
            <a:ext cx="6400800" cy="1752600"/>
          </a:xfrm>
        </p:spPr>
        <p:txBody>
          <a:bodyPr/>
          <a:lstStyle/>
          <a:p>
            <a:r>
              <a:rPr lang="ru-RU" dirty="0" smtClean="0"/>
              <a:t>ЛЕКЦИЯ 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839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Кратковременная </a:t>
            </a:r>
            <a:r>
              <a:rPr lang="ru-RU" sz="3200" b="1" dirty="0"/>
              <a:t>электрическая прочность” внутренней изоляции и поведение изоляции при воздействии перенапряжений.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Внутренняя изоляция оборудования энергосистем должна надежно выдерживать </a:t>
            </a:r>
            <a:r>
              <a:rPr lang="ru-RU" i="1" u="sng" dirty="0"/>
              <a:t>грозовые</a:t>
            </a:r>
            <a:r>
              <a:rPr lang="ru-RU" dirty="0"/>
              <a:t> и </a:t>
            </a:r>
            <a:r>
              <a:rPr lang="ru-RU" i="1" u="sng" dirty="0"/>
              <a:t>внутренние</a:t>
            </a:r>
            <a:r>
              <a:rPr lang="ru-RU" dirty="0"/>
              <a:t> перенапряжения. Электрическая прочность при воздействии перенапряжений характеризует способность изоляции противостоять этим воздействием и определяется пробивным напряжением (пробивной напряженностью электрического поля) при нормированных воздействиях.</a:t>
            </a:r>
          </a:p>
        </p:txBody>
      </p:sp>
    </p:spTree>
    <p:extLst>
      <p:ext uri="{BB962C8B-B14F-4D97-AF65-F5344CB8AC3E}">
        <p14:creationId xmlns:p14="http://schemas.microsoft.com/office/powerpoint/2010/main" val="452320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620688"/>
            <a:ext cx="4978896" cy="5505475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Перенапряжения не должны приводить к полному пробою внутренней изоляции, а также к появлению в ней каких-либо местных повреждений, влекущих за собой сокращение срока службы изоляционной конструкции. Такие повреждения при перенапряжениях могут быть вызваны частичными разрядами. Это возможно в том случае, если энергия частичных разрядов достаточна для разрушения изоляции за малое время существования перенапряжения. Например, опасные повреждения возможны при появлении </a:t>
            </a:r>
            <a:r>
              <a:rPr lang="ru-RU" i="1" u="sng" dirty="0"/>
              <a:t>критических частичных разрядов </a:t>
            </a:r>
            <a:r>
              <a:rPr lang="ru-RU" dirty="0"/>
              <a:t>в бумажно-масляной изоляции, а также в маслобарьерной изоляции силовых трансформаторов при частичных разрядах в виде пробоя первого масляного канала.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6" t="22818" r="37242" b="23711"/>
          <a:stretch/>
        </p:blipFill>
        <p:spPr bwMode="auto">
          <a:xfrm>
            <a:off x="323528" y="1420792"/>
            <a:ext cx="3827285" cy="3090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749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589640" cy="5544616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/>
              <a:t>Таким образом, </a:t>
            </a:r>
            <a:r>
              <a:rPr lang="ru-RU" sz="3400" b="1" dirty="0"/>
              <a:t>кратковременная электрическая прочность</a:t>
            </a:r>
            <a:r>
              <a:rPr lang="ru-RU" sz="3400" dirty="0"/>
              <a:t> внутренней изоляции или ее способность выдерживать воздействие перенапряжений не всегда характеризуется напряжением полного (сквозного) пробоя, в ряде случаев она определяется напряжением появления частичных разрядов (ЧР) с опасной для данной изоляции интенсивностью</a:t>
            </a:r>
            <a:r>
              <a:rPr lang="ru-RU" sz="3400" dirty="0" smtClean="0"/>
              <a:t>. </a:t>
            </a:r>
          </a:p>
          <a:p>
            <a:r>
              <a:rPr lang="ru-RU" sz="3400" dirty="0"/>
              <a:t>Это весьма важно с практической точки зрения. Например, при заводском контроле изоляционных конструкций отсутствие пробоя во время приложения испытательного напряжения еще не означает, что испытания прошли успешно. Необходимо убедиться в том, что под действием испытательного напряжения в изоляции не появились частичные повреждения. С этой целью до и после приложения испытательного напряжения состояние изоляции обязательно контролируется с использованием методов, позволяющих обнаружить местные дефекты (например, по характеристикам частичных разрядов).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9788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70000" lnSpcReduction="20000"/>
          </a:bodyPr>
          <a:lstStyle/>
          <a:p>
            <a:pPr hangingPunct="0"/>
            <a:r>
              <a:rPr lang="ru-RU" sz="3400" dirty="0"/>
              <a:t>Кратковременная электрическая прочность обычно рассматривается применительно к следующим нормированным воздействиям:</a:t>
            </a:r>
          </a:p>
          <a:p>
            <a:pPr marL="0" indent="0" hangingPunct="0">
              <a:buNone/>
            </a:pPr>
            <a:r>
              <a:rPr lang="ru-RU" sz="3400" dirty="0" smtClean="0"/>
              <a:t>а</a:t>
            </a:r>
            <a:r>
              <a:rPr lang="ru-RU" sz="3400" dirty="0"/>
              <a:t>) </a:t>
            </a:r>
            <a:r>
              <a:rPr lang="ru-RU" sz="3400" u="sng" dirty="0"/>
              <a:t>электрическая прочность при кратковременном приложении напряжения промышленной частоты (плавный подъем напряжения с определенной скоростью или одноминутное приложение </a:t>
            </a:r>
            <a:r>
              <a:rPr lang="ru-RU" sz="3400" u="sng" dirty="0" smtClean="0"/>
              <a:t>напряжения используется 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sz="3400" dirty="0" smtClean="0"/>
              <a:t>при </a:t>
            </a:r>
            <a:r>
              <a:rPr lang="ru-RU" sz="3400" dirty="0"/>
              <a:t>определении требуемых габаритов изоляции по заданным испытательным напряжениям промышленной частоты, </a:t>
            </a:r>
            <a:endParaRPr lang="ru-RU" sz="3400" dirty="0" smtClean="0"/>
          </a:p>
          <a:p>
            <a:pPr hangingPunct="0">
              <a:buFont typeface="Wingdings" pitchFamily="2" charset="2"/>
              <a:buChar char="ü"/>
            </a:pPr>
            <a:r>
              <a:rPr lang="ru-RU" sz="3400" dirty="0" smtClean="0"/>
              <a:t>при </a:t>
            </a:r>
            <a:r>
              <a:rPr lang="ru-RU" sz="3400" dirty="0"/>
              <a:t>определении допустимых испытательных напряженностей электрического поля по результатам этих испытаний, </a:t>
            </a:r>
            <a:endParaRPr lang="ru-RU" sz="3400" dirty="0" smtClean="0"/>
          </a:p>
          <a:p>
            <a:pPr hangingPunct="0">
              <a:buFont typeface="Wingdings" pitchFamily="2" charset="2"/>
              <a:buChar char="ü"/>
            </a:pPr>
            <a:r>
              <a:rPr lang="ru-RU" sz="3400" dirty="0" smtClean="0"/>
              <a:t>при </a:t>
            </a:r>
            <a:r>
              <a:rPr lang="ru-RU" sz="3400" dirty="0"/>
              <a:t>определении размеров (допустимых напряженностей) по уровню длительных квазистационарных перенапряжений;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608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б) </a:t>
            </a:r>
            <a:r>
              <a:rPr lang="ru-RU" u="sng" dirty="0"/>
              <a:t>электрическая прочность при импульсных напряжениях длительностью порядка десятков микросекунд </a:t>
            </a:r>
            <a:r>
              <a:rPr lang="ru-RU" dirty="0"/>
              <a:t>- используется при определении размеров изоляции (допустимых напряженностей) по заданным грозовым перенапряжениям, возникающим в электропередачах при ударах молнии. В этом случае при испытаниях чаще всего используются импульсы 1,2/50 </a:t>
            </a:r>
            <a:r>
              <a:rPr lang="ru-RU" dirty="0" err="1"/>
              <a:t>мкс</a:t>
            </a:r>
            <a:r>
              <a:rPr lang="ru-RU" dirty="0"/>
              <a:t> и срезанные импульсы при времени среза 2-3 </a:t>
            </a:r>
            <a:r>
              <a:rPr lang="ru-RU" dirty="0" err="1"/>
              <a:t>мкс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6075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620688"/>
            <a:ext cx="4690864" cy="5505475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в) </a:t>
            </a:r>
            <a:r>
              <a:rPr lang="ru-RU" u="sng" dirty="0"/>
              <a:t>электрическая прочность при импульсных напряжениях длительностью от сотен микросекунд до десятых долей секунды </a:t>
            </a:r>
            <a:r>
              <a:rPr lang="ru-RU" dirty="0"/>
              <a:t>- используется при определении размеров изоляции (допустимых напряженностей) по заданным внутренним коммутационным перенапряжениям. Испытания изоляции чаще всего проводятся апериодическим импульсом с фронтом примерно 250 </a:t>
            </a:r>
            <a:r>
              <a:rPr lang="ru-RU" dirty="0" err="1"/>
              <a:t>мкс</a:t>
            </a:r>
            <a:r>
              <a:rPr lang="ru-RU" dirty="0"/>
              <a:t> и длительностью примерно 2500 </a:t>
            </a:r>
            <a:r>
              <a:rPr lang="ru-RU" dirty="0" err="1"/>
              <a:t>мкс</a:t>
            </a:r>
            <a:r>
              <a:rPr lang="ru-RU" dirty="0"/>
              <a:t> (250/2500 </a:t>
            </a:r>
            <a:r>
              <a:rPr lang="ru-RU" dirty="0" err="1"/>
              <a:t>мкс</a:t>
            </a:r>
            <a:r>
              <a:rPr lang="ru-RU" dirty="0"/>
              <a:t>) или колебательным импульсом; например, для внутренней изоляции силовых трансформаторов - с фронтом не менее 100 </a:t>
            </a:r>
            <a:r>
              <a:rPr lang="ru-RU" dirty="0" err="1"/>
              <a:t>мкс</a:t>
            </a:r>
            <a:r>
              <a:rPr lang="ru-RU" dirty="0"/>
              <a:t> и длительностью импульса не менее (длительностью первого полупериода до </a:t>
            </a:r>
            <a:r>
              <a:rPr lang="ru-RU" dirty="0" err="1"/>
              <a:t>полуспада</a:t>
            </a:r>
            <a:r>
              <a:rPr lang="ru-RU" dirty="0"/>
              <a:t> напряжения) 1000 </a:t>
            </a:r>
            <a:r>
              <a:rPr lang="ru-RU" dirty="0" err="1"/>
              <a:t>мкс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AutoShape 2" descr="https://studfile.net/html/2706/278/html_EuYFkBNMn3.9euK/img-vmY4Lz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2" t="43986" r="46263" b="30447"/>
          <a:stretch/>
        </p:blipFill>
        <p:spPr bwMode="auto">
          <a:xfrm>
            <a:off x="307975" y="1844824"/>
            <a:ext cx="3741383" cy="2761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8889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Электрическая прочность внутренней изоляции зависит как от </a:t>
            </a:r>
            <a:r>
              <a:rPr lang="ru-RU" i="1" u="sng" dirty="0"/>
              <a:t>амплитуды</a:t>
            </a:r>
            <a:r>
              <a:rPr lang="ru-RU" dirty="0"/>
              <a:t> и </a:t>
            </a:r>
            <a:r>
              <a:rPr lang="ru-RU" i="1" u="sng" dirty="0"/>
              <a:t>длительности</a:t>
            </a:r>
            <a:r>
              <a:rPr lang="ru-RU" dirty="0"/>
              <a:t>, так и от его формы. При этом воздействие колебательных импульсов для некоторых видов изоляции более опасно, чем апериодических при одинаковой амплитуде импульса. Снижение электрической прочности при колебательных импульсах напряжения по сравнению с апериодическими связано с тем, что в первом случае количество ЧР, возникающих в изоляции при каждом импульсе, больше, чем во втором.</a:t>
            </a:r>
          </a:p>
        </p:txBody>
      </p:sp>
    </p:spTree>
    <p:extLst>
      <p:ext uri="{BB962C8B-B14F-4D97-AF65-F5344CB8AC3E}">
        <p14:creationId xmlns:p14="http://schemas.microsoft.com/office/powerpoint/2010/main" val="2791921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85000" lnSpcReduction="20000"/>
          </a:bodyPr>
          <a:lstStyle/>
          <a:p>
            <a:pPr hangingPunct="0"/>
            <a:r>
              <a:rPr lang="ru-RU" dirty="0"/>
              <a:t>Частичные разряды сопровождаются разрушением изоляции, и поэтому многократное воздействие перенапряжений приводит к накоплению разрушений (</a:t>
            </a:r>
            <a:r>
              <a:rPr lang="ru-RU" u="sng" dirty="0"/>
              <a:t>кумулятивный эффект</a:t>
            </a:r>
            <a:r>
              <a:rPr lang="ru-RU" dirty="0"/>
              <a:t>), например к образованию газовых полостей в пропитанной изоляции за счет разложения жидкого диэлектрика и снижению напряжения частичных разрядов.</a:t>
            </a:r>
          </a:p>
          <a:p>
            <a:pPr hangingPunct="0"/>
            <a:r>
              <a:rPr lang="ru-RU" dirty="0"/>
              <a:t>	Для каждого вида электрооборудования может быть введено понятие внутреннего ресурса. </a:t>
            </a:r>
            <a:r>
              <a:rPr lang="ru-RU" b="1" dirty="0"/>
              <a:t>Внутренний ресурс</a:t>
            </a:r>
            <a:r>
              <a:rPr lang="ru-RU" dirty="0"/>
              <a:t> изоляционной конструкции представляет собой величину, характеризующую способность изоляции в течение определенного времени выдерживать приложенное напряжение и противостоять разрушающему действию процессов, протекающих при этом напряжении.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1015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92696"/>
                <a:ext cx="8229600" cy="5832648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 hangingPunct="0">
                  <a:buNone/>
                </a:pPr>
                <a:r>
                  <a:rPr lang="ru-RU" sz="3400" dirty="0" smtClean="0"/>
                  <a:t>Данные о кратковременной электрической прочности при стандартных грозовых импульсах напряжения и при плавном или ступенчатом подъеме напряжения 50 Гц. Соответствующие напряжения будем обозначать далее  </a:t>
                </a:r>
                <a:r>
                  <a:rPr lang="en-US" sz="3400" dirty="0" smtClean="0"/>
                  <a:t>U</a:t>
                </a:r>
                <a:r>
                  <a:rPr lang="kk-KZ" sz="3400" baseline="-25000" dirty="0" smtClean="0"/>
                  <a:t>и</a:t>
                </a:r>
                <a:r>
                  <a:rPr lang="kk-KZ" sz="3400" dirty="0" smtClean="0"/>
                  <a:t> </a:t>
                </a:r>
                <a:r>
                  <a:rPr lang="ru-RU" sz="3400" dirty="0" smtClean="0"/>
                  <a:t>и </a:t>
                </a:r>
                <a:r>
                  <a:rPr lang="en-US" sz="3400" dirty="0" smtClean="0"/>
                  <a:t>U</a:t>
                </a:r>
                <a:r>
                  <a:rPr lang="ru-RU" sz="3400" baseline="-25000" dirty="0" smtClean="0"/>
                  <a:t>50Гц</a:t>
                </a:r>
                <a:r>
                  <a:rPr lang="ru-RU" sz="3400" dirty="0" smtClean="0"/>
                  <a:t> </a:t>
                </a:r>
                <a:r>
                  <a:rPr lang="ru-RU" sz="3400" dirty="0"/>
                  <a:t>. При этом требования о том, что внутренняя изоляция должна выдерживать воздействия грозовых и внутренних перенапряжений, могут быть </a:t>
                </a:r>
              </a:p>
              <a:p>
                <a:pPr marL="0" indent="0" hangingPunct="0">
                  <a:buNone/>
                </a:pPr>
                <a:r>
                  <a:rPr lang="kk-KZ" sz="3400" dirty="0"/>
                  <a:t> </a:t>
                </a:r>
                <a:r>
                  <a:rPr lang="ru-RU" sz="3400" dirty="0" smtClean="0"/>
                  <a:t>записаны </a:t>
                </a:r>
                <a:r>
                  <a:rPr lang="ru-RU" sz="3400" dirty="0"/>
                  <a:t>в виде следующих неравенств</a:t>
                </a:r>
                <a:r>
                  <a:rPr lang="ru-RU" sz="3400" dirty="0" smtClean="0"/>
                  <a:t>:</a:t>
                </a:r>
              </a:p>
              <a:p>
                <a:pPr marL="0" indent="0" hangingPunct="0">
                  <a:buNone/>
                </a:pPr>
                <a:endParaRPr lang="ru-RU" sz="3400" dirty="0" smtClean="0"/>
              </a:p>
              <a:p>
                <a:pPr marL="0" indent="0" hangingPunc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4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kk-KZ" sz="3400" i="1">
                              <a:latin typeface="Cambria Math"/>
                            </a:rPr>
                            <m:t>и</m:t>
                          </m:r>
                        </m:sub>
                      </m:sSub>
                      <m:r>
                        <a:rPr lang="en-US" sz="3400" i="1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ru-RU" sz="3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4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ru-RU" sz="3400" i="1">
                              <a:latin typeface="Cambria Math"/>
                            </a:rPr>
                            <m:t>исп.и</m:t>
                          </m:r>
                        </m:sub>
                      </m:sSub>
                    </m:oMath>
                  </m:oMathPara>
                </a14:m>
                <a:endParaRPr lang="ru-RU" sz="3400" dirty="0" smtClean="0"/>
              </a:p>
              <a:p>
                <a:pPr marL="0" indent="0" hangingPunc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4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ru-RU" sz="3400" b="0" i="1" smtClean="0">
                              <a:latin typeface="Cambria Math"/>
                            </a:rPr>
                            <m:t>50Гц</m:t>
                          </m:r>
                        </m:sub>
                      </m:sSub>
                      <m:r>
                        <a:rPr lang="en-US" sz="3400" i="1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ru-RU" sz="3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4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ru-RU" sz="3400" i="1">
                              <a:latin typeface="Cambria Math"/>
                            </a:rPr>
                            <m:t>исп.</m:t>
                          </m:r>
                          <m:r>
                            <a:rPr lang="ru-RU" sz="3400" b="0" i="1" smtClean="0">
                              <a:latin typeface="Cambria Math"/>
                            </a:rPr>
                            <m:t>50Гц</m:t>
                          </m:r>
                        </m:sub>
                      </m:sSub>
                    </m:oMath>
                  </m:oMathPara>
                </a14:m>
                <a:endParaRPr lang="ru-RU" sz="3400" dirty="0" smtClean="0"/>
              </a:p>
              <a:p>
                <a:pPr marL="0" indent="0" hangingPunct="0">
                  <a:buNone/>
                </a:pPr>
                <a:endParaRPr lang="ru-RU" sz="3400" dirty="0" smtClean="0"/>
              </a:p>
              <a:p>
                <a:pPr marL="0" indent="0" hangingPunc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4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ru-RU" sz="3400" i="1">
                            <a:latin typeface="Cambria Math"/>
                          </a:rPr>
                          <m:t>исп.и</m:t>
                        </m:r>
                      </m:sub>
                    </m:sSub>
                  </m:oMath>
                </a14:m>
                <a:r>
                  <a:rPr lang="ru-RU" sz="3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4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ru-RU" sz="3400" i="1">
                            <a:latin typeface="Cambria Math"/>
                          </a:rPr>
                          <m:t>исп.</m:t>
                        </m:r>
                        <m:r>
                          <a:rPr lang="ru-RU" sz="3400" i="1">
                            <a:latin typeface="Cambria Math"/>
                          </a:rPr>
                          <m:t>50Гц</m:t>
                        </m:r>
                      </m:sub>
                    </m:sSub>
                  </m:oMath>
                </a14:m>
                <a:r>
                  <a:rPr lang="ru-RU" sz="3400" dirty="0" smtClean="0"/>
                  <a:t> - </a:t>
                </a:r>
                <a:r>
                  <a:rPr lang="ru-RU" sz="3400" dirty="0"/>
                  <a:t>испытательные напряжения соответственно импульсное и промышленной частоты, значения которых устанавливаются с учетом уровней возможных в эксплуатации грозовых и внутренних перенапряжений.</a:t>
                </a:r>
              </a:p>
              <a:p>
                <a:pPr marL="0" indent="0" hangingPunct="0">
                  <a:buNone/>
                </a:pPr>
                <a:endParaRPr lang="ru-RU" dirty="0"/>
              </a:p>
              <a:p>
                <a:pPr marL="0" indent="0" hangingPunct="0">
                  <a:buNone/>
                </a:pPr>
                <a:endParaRPr lang="ru-RU" dirty="0"/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92696"/>
                <a:ext cx="8229600" cy="5832648"/>
              </a:xfrm>
              <a:blipFill rotWithShape="1">
                <a:blip r:embed="rId2"/>
                <a:stretch>
                  <a:fillRect l="-1111" t="-1987" r="-1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3919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Длительная электрическая прочность внутренней изоляции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hangingPunct="0"/>
            <a:r>
              <a:rPr lang="ru-RU" dirty="0"/>
              <a:t>В эксплуатации на внутреннюю изоляцию оборудования энергосистем одновременно воздействуют электрические, тепловые, механические и другие нагрузки. Они неизбежно вызывают в изоляции сложные процессы, следствием которых является постепенное ухудшение свойств изоляции, именуемое </a:t>
            </a:r>
            <a:r>
              <a:rPr lang="ru-RU" b="1" dirty="0"/>
              <a:t>старением</a:t>
            </a:r>
            <a:r>
              <a:rPr lang="ru-RU" dirty="0"/>
              <a:t>.</a:t>
            </a:r>
          </a:p>
          <a:p>
            <a:pPr hangingPunct="0"/>
            <a:r>
              <a:rPr lang="ru-RU" dirty="0"/>
              <a:t>	Электрическая прочность при длительном приложении напряжения характеризует способность изоляции выдерживать рабочее напряжение в течение определенного срока службы и численно определяется напряжением (напряженностью электрического поля), приводящим к разрушению изоляции к концу заданного отрезка времени. В процессе длительной эксплуатации происходит </a:t>
            </a:r>
            <a:r>
              <a:rPr lang="ru-RU" b="1" dirty="0"/>
              <a:t>старение изоляции</a:t>
            </a:r>
            <a:r>
              <a:rPr lang="ru-RU" dirty="0"/>
              <a:t>, которое выражается в уменьшении кратковременной электрической прочности и ухудшении других электрофизических характеристик изоляции.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4904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pPr marL="0" indent="0" hangingPunct="0">
              <a:buNone/>
            </a:pPr>
            <a:r>
              <a:rPr lang="ru-RU" dirty="0"/>
              <a:t>Основными причинами ухудшения внутренней изоляции являются: </a:t>
            </a:r>
          </a:p>
          <a:p>
            <a:pPr marL="0" indent="0" hangingPunct="0">
              <a:buNone/>
            </a:pPr>
            <a:r>
              <a:rPr lang="ru-RU" dirty="0"/>
              <a:t>	1) электрическое старение вследствие развития частичных разрядов при перенапряжениях или при рабочем напряжении;</a:t>
            </a:r>
          </a:p>
          <a:p>
            <a:pPr marL="0" indent="0" hangingPunct="0">
              <a:buNone/>
            </a:pPr>
            <a:r>
              <a:rPr lang="ru-RU" dirty="0"/>
              <a:t>	2) тепловое старение и окисление изоляции;</a:t>
            </a:r>
          </a:p>
          <a:p>
            <a:pPr marL="0" indent="0" hangingPunct="0">
              <a:buNone/>
            </a:pPr>
            <a:r>
              <a:rPr lang="ru-RU" dirty="0"/>
              <a:t>	3) увлажнение изоляции.</a:t>
            </a:r>
          </a:p>
          <a:p>
            <a:pPr marL="0" indent="0" hangingPunct="0">
              <a:buNone/>
            </a:pPr>
            <a:r>
              <a:rPr lang="ru-RU" dirty="0"/>
              <a:t>	Практическое значение процессов старения состоит в том, что они ограничивают сроки службы изоляционных конструкций. В связи с этим при разработке и изготовлении высоковольтного оборудования, а также при организации его эксплуатации должны предусматриваться меры, снижающие темпы старения изоляции до такого уровня, при котором обеспечивается требуемый срок службы изоляционных конструкций (обычно, 20-30 лет и более).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1916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7500" lnSpcReduction="20000"/>
          </a:bodyPr>
          <a:lstStyle/>
          <a:p>
            <a:pPr hangingPunct="0"/>
            <a:r>
              <a:rPr lang="ru-RU" dirty="0"/>
              <a:t>Изменения свойств внутренней изоляции в процессе эксплуатации происходят за счет энергии, которая передается изоляции от источников внешних нагрузок. При разных видах нагрузки она сообщается изоляции в разной форме, поэтому вызывает различные по содержанию процессы. Соответственно различают электрическое, тепловое и механическое старение изоляции. Кроме того, старение внутренней изоляции может быть обусловлено проникновением в нее из окружающей среды загрязнений, в частности влаги.</a:t>
            </a:r>
          </a:p>
          <a:p>
            <a:pPr hangingPunct="0"/>
            <a:r>
              <a:rPr lang="ru-RU" dirty="0"/>
              <a:t>	В реальных условиях эксплуатации процессы старения, вызванные разными внешними нагрузками, протекают одновременно, влияя сложным образом друг на друга. Закономерности старения внутренней изоляции при одновременном воздействии нескольких нагрузок пока еще в должной мере не изучены.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2987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Основной причиной электрического старения многих видов изоляции являются частичные разряды. Старение изоляции, пропитанной жидкими диэлектриками, прежде всего проявляется в разрушении и изменении физико-химических характеристик пропитывающего состава, которое сопровождается выделением газа, увеличением проводимости и  </a:t>
            </a:r>
            <a:r>
              <a:rPr lang="ru-RU" dirty="0" err="1"/>
              <a:t>tg</a:t>
            </a:r>
            <a:r>
              <a:rPr lang="ru-RU" dirty="0">
                <a:sym typeface="Symbol"/>
              </a:rPr>
              <a:t></a:t>
            </a:r>
            <a:r>
              <a:rPr lang="ru-RU" dirty="0"/>
              <a:t>. В последующем возникают разрушения твердой фазы: </a:t>
            </a:r>
            <a:r>
              <a:rPr lang="ru-RU" dirty="0" err="1"/>
              <a:t>электрокартона</a:t>
            </a:r>
            <a:r>
              <a:rPr lang="ru-RU" dirty="0"/>
              <a:t>, изоляционной бумаги или синтетической пленки. Эти процессы при интенсивном протекании завершаются пробоем изоляции.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135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</a:t>
            </a:r>
            <a:r>
              <a:rPr lang="ru-RU" dirty="0" smtClean="0"/>
              <a:t>ратковременная электрическая прочность внутренней изоляции, чем она характеризуется?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Когда используется электрическая прочность при кратковременном приложении напряжения промышленной частоты?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Когда используется электрическая прочность при импульсных напряжениях</a:t>
            </a:r>
            <a:r>
              <a:rPr lang="ru-RU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Внутренний ресурс изоляционной </a:t>
            </a:r>
            <a:r>
              <a:rPr lang="ru-RU" dirty="0" smtClean="0"/>
              <a:t>конструкции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Объясните процесс старения изоляции, причины.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43778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863</Words>
  <Application>Microsoft Office PowerPoint</Application>
  <PresentationFormat>Экран (4:3)</PresentationFormat>
  <Paragraphs>42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КРАТКОВРЕМЕННАЯ И ДЛИТЕЛЬНАЯ ЭЛЕКТРИЧЕСКАЯ ПРОЧНОСТЬ ВНУТРЕННЕЙ ИЗОЛЯЦИИ ЭЛЕКТРОУСТАНОВОК </vt:lpstr>
      <vt:lpstr>Кратковременная электрическая прочность” внутренней изоляции и поведение изоляции при воздействии перенапряжений.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Длительная электрическая прочность внутренней изоляции</vt:lpstr>
      <vt:lpstr>Презентация PowerPoint</vt:lpstr>
      <vt:lpstr>Презентация PowerPoint</vt:lpstr>
      <vt:lpstr>Презентация PowerPoint</vt:lpstr>
      <vt:lpstr>Контрольные вопросы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КРАТКОВРЕМЕННАЯ И ДЛИТЕЛЬНАЯ ЭЛЕКТРИЧЕСКАЯ ПРОЧНОСТЬ ВНУТРЕННЕЙ ИЗОЛЯЦИИ ЭЛЕКТРОУСТАНОВОК</dc:title>
  <dc:creator>ASUS</dc:creator>
  <cp:lastModifiedBy>ASUS</cp:lastModifiedBy>
  <cp:revision>11</cp:revision>
  <dcterms:created xsi:type="dcterms:W3CDTF">2021-09-24T04:31:10Z</dcterms:created>
  <dcterms:modified xsi:type="dcterms:W3CDTF">2021-09-24T16:56:10Z</dcterms:modified>
</cp:coreProperties>
</file>